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9" r:id="rId4"/>
    <p:sldId id="262" r:id="rId5"/>
    <p:sldId id="264" r:id="rId6"/>
    <p:sldId id="266" r:id="rId7"/>
    <p:sldId id="268" r:id="rId8"/>
    <p:sldId id="275" r:id="rId9"/>
    <p:sldId id="269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D5B741D-C627-4B33-ACB0-C1F6B120CD6C}">
          <p14:sldIdLst>
            <p14:sldId id="274"/>
            <p14:sldId id="256"/>
            <p14:sldId id="259"/>
            <p14:sldId id="262"/>
            <p14:sldId id="264"/>
            <p14:sldId id="266"/>
            <p14:sldId id="268"/>
            <p14:sldId id="275"/>
            <p14:sldId id="269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38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8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0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2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0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5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92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0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9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6C17A-1B99-4792-B919-9FFFC939D359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0EAAF-6474-49B6-B2FC-01647F4A4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1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1049" y="5795469"/>
            <a:ext cx="8369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Ангарский городской округ</a:t>
            </a:r>
            <a:r>
              <a:rPr kumimoji="0" lang="ru-RU" sz="1600" b="0" i="1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2019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 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T Sans Narrow" panose="020B0506020203020204" pitchFamily="34" charset="-52"/>
              <a:ea typeface="+mn-ea"/>
              <a:cs typeface="+mn-cs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6003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4950" y="890711"/>
            <a:ext cx="8674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«Дружные соседи – дружный город»!</a:t>
            </a:r>
          </a:p>
          <a:p>
            <a:pPr algn="ctr"/>
            <a:endParaRPr lang="ru-RU" sz="1900" b="1" dirty="0" smtClean="0">
              <a:solidFill>
                <a:srgbClr val="002060"/>
              </a:solidFill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pPr algn="ctr"/>
            <a:r>
              <a:rPr lang="ru-RU" sz="1900" dirty="0" smtClean="0">
                <a:latin typeface="PT Sans Narrow" panose="020B0506020203020204" pitchFamily="34" charset="-52"/>
              </a:rPr>
              <a:t>Конкурс </a:t>
            </a:r>
            <a:r>
              <a:rPr lang="ru-RU" sz="1900" dirty="0">
                <a:latin typeface="PT Sans Narrow" panose="020B0506020203020204" pitchFamily="34" charset="-52"/>
              </a:rPr>
              <a:t>лучших муниципальных практик и инициатив </a:t>
            </a:r>
            <a:r>
              <a:rPr lang="ru-RU" sz="1900" dirty="0" smtClean="0">
                <a:latin typeface="PT Sans Narrow" panose="020B0506020203020204" pitchFamily="34" charset="-52"/>
              </a:rPr>
              <a:t>социально-экономического</a:t>
            </a:r>
          </a:p>
          <a:p>
            <a:pPr algn="ctr"/>
            <a:r>
              <a:rPr lang="ru-RU" sz="1900" dirty="0" smtClean="0">
                <a:latin typeface="PT Sans Narrow" panose="020B0506020203020204" pitchFamily="34" charset="-52"/>
              </a:rPr>
              <a:t> </a:t>
            </a:r>
            <a:r>
              <a:rPr lang="ru-RU" sz="1900" dirty="0">
                <a:latin typeface="PT Sans Narrow" panose="020B0506020203020204" pitchFamily="34" charset="-52"/>
              </a:rPr>
              <a:t>развития </a:t>
            </a:r>
            <a:r>
              <a:rPr lang="ru-RU" sz="1900" dirty="0" smtClean="0">
                <a:latin typeface="PT Sans Narrow" panose="020B0506020203020204" pitchFamily="34" charset="-52"/>
              </a:rPr>
              <a:t>на </a:t>
            </a:r>
            <a:r>
              <a:rPr lang="ru-RU" sz="1900" dirty="0">
                <a:latin typeface="PT Sans Narrow" panose="020B0506020203020204" pitchFamily="34" charset="-52"/>
              </a:rPr>
              <a:t>территориях </a:t>
            </a:r>
            <a:r>
              <a:rPr lang="ru-RU" sz="1900" dirty="0" smtClean="0">
                <a:latin typeface="PT Sans Narrow" panose="020B0506020203020204" pitchFamily="34" charset="-52"/>
              </a:rPr>
              <a:t>присутствия </a:t>
            </a:r>
            <a:r>
              <a:rPr lang="ru-RU" sz="1900" dirty="0" err="1">
                <a:latin typeface="PT Sans Narrow" panose="020B0506020203020204" pitchFamily="34" charset="-52"/>
              </a:rPr>
              <a:t>Госкорпорации</a:t>
            </a:r>
            <a:r>
              <a:rPr lang="ru-RU" sz="1900" dirty="0">
                <a:latin typeface="PT Sans Narrow" panose="020B0506020203020204" pitchFamily="34" charset="-52"/>
              </a:rPr>
              <a:t> «</a:t>
            </a:r>
            <a:r>
              <a:rPr lang="ru-RU" sz="1900" dirty="0" err="1">
                <a:latin typeface="PT Sans Narrow" panose="020B0506020203020204" pitchFamily="34" charset="-52"/>
              </a:rPr>
              <a:t>Росатом</a:t>
            </a:r>
            <a:r>
              <a:rPr lang="ru-RU" sz="1900" dirty="0">
                <a:latin typeface="PT Sans Narrow" panose="020B0506020203020204" pitchFamily="34" charset="-52"/>
              </a:rPr>
              <a:t>»</a:t>
            </a:r>
            <a:endParaRPr lang="ru-RU" sz="1900" dirty="0" smtClean="0">
              <a:latin typeface="PT Sans Narrow" panose="020B0506020203020204" pitchFamily="34" charset="-52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9" y="440508"/>
            <a:ext cx="8482958" cy="5701720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952500" dist="50800" dir="5160000" sx="51000" sy="51000" algn="ctr" rotWithShape="0">
              <a:srgbClr val="000000">
                <a:alpha val="28000"/>
              </a:srgbClr>
            </a:outerShdw>
            <a:reflection stA="0" endPos="65000" dist="50800" dir="5400000" sy="-100000" algn="bl" rotWithShape="0"/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96931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6054" y="1829240"/>
            <a:ext cx="2824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 Narrow" panose="020B0506020203020204" pitchFamily="34" charset="-52"/>
              </a:rPr>
              <a:t>Шерстнева Татьяна Александровна, начальник отдела по связям с общественностью администрации АГО</a:t>
            </a:r>
            <a:endParaRPr lang="ru-RU" sz="1400" dirty="0" smtClean="0">
              <a:latin typeface="PT Sans Narrow" panose="020B0506020203020204" pitchFamily="34" charset="-52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1747"/>
            <a:ext cx="2880320" cy="307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7350" y="989112"/>
            <a:ext cx="8674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ЛИДЕРЫ ПРАКТИКИ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7311" y="1678874"/>
            <a:ext cx="28248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PT Sans Narrow" panose="020B0506020203020204" pitchFamily="34" charset="-52"/>
              </a:rPr>
              <a:t>Черепанова Надежда Викторовна – директор муниципального казенного учреждения Ангарского городского округа «Центр поддержки общественных инициатив»</a:t>
            </a:r>
            <a:endParaRPr lang="ru-RU" sz="1400" dirty="0" smtClean="0">
              <a:latin typeface="PT Sans Narrow" panose="020B0506020203020204" pitchFamily="34" charset="-52"/>
            </a:endParaRPr>
          </a:p>
        </p:txBody>
      </p:sp>
      <p:pic>
        <p:nvPicPr>
          <p:cNvPr id="9" name="Picture 2" descr="C:\Users\NaumovaSV.AGO\AppData\Local\Microsoft\Windows\Temporary Internet Files\Content.Outlook\09YHTMAH\IMG_0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7204" y="2951293"/>
            <a:ext cx="3151399" cy="29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30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6783"/>
            <a:ext cx="7668344" cy="4313444"/>
          </a:xfrm>
          <a:prstGeom prst="rect">
            <a:avLst/>
          </a:prstGeom>
          <a:effectLst>
            <a:softEdge rad="1181100"/>
          </a:effectLst>
        </p:spPr>
      </p:pic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48848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76096"/>
            <a:ext cx="8208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rgbClr val="006600"/>
                </a:solidFill>
                <a:latin typeface="PT Sans Narrow" panose="020B0506020203020204" pitchFamily="34" charset="-52"/>
              </a:rPr>
              <a:t>«Дружные соседи – дружный город</a:t>
            </a:r>
            <a:r>
              <a:rPr lang="ru-RU" sz="1900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»!</a:t>
            </a:r>
            <a:endParaRPr lang="ru-RU" sz="1900" dirty="0">
              <a:solidFill>
                <a:schemeClr val="accent3">
                  <a:lumMod val="50000"/>
                </a:schemeClr>
              </a:solidFill>
              <a:latin typeface="PT Sans Narrow" panose="020B0506020203020204" pitchFamily="34" charset="-52"/>
            </a:endParaRPr>
          </a:p>
          <a:p>
            <a:pPr algn="ctr"/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PT Sans Narrow" panose="020B0506020203020204" pitchFamily="34" charset="-52"/>
              </a:rPr>
              <a:t> </a:t>
            </a:r>
            <a:r>
              <a:rPr lang="ru-RU" sz="1600" dirty="0">
                <a:latin typeface="PT Sans Narrow" panose="020B0506020203020204" pitchFamily="34" charset="-52"/>
              </a:rPr>
              <a:t>Проект включает в себя ряд конкурсов, акций и мероприятий, направленных на развитие добрососедских отношений, позволяет вовлекать жителей в процессы благоустройства территории проживания, проведение культурно-массовых мероприятий, жители не просто зрители – они активные участники всех процессов, происходящих на </a:t>
            </a:r>
            <a:r>
              <a:rPr lang="ru-RU" sz="1600" dirty="0" smtClean="0">
                <a:latin typeface="PT Sans Narrow" panose="020B0506020203020204" pitchFamily="34" charset="-52"/>
              </a:rPr>
              <a:t>территории.</a:t>
            </a: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endParaRPr lang="ru-RU" sz="1900" dirty="0">
              <a:latin typeface="PT Sans Narrow" panose="020B0506020203020204" pitchFamily="34" charset="-52"/>
            </a:endParaRPr>
          </a:p>
          <a:p>
            <a:pPr algn="ctr"/>
            <a:endParaRPr lang="ru-RU" sz="1900" dirty="0" smtClean="0">
              <a:latin typeface="PT Sans Narrow" panose="020B0506020203020204" pitchFamily="34" charset="-52"/>
            </a:endParaRPr>
          </a:p>
          <a:p>
            <a:pPr algn="ctr"/>
            <a:endParaRPr lang="ru-RU" sz="1900" dirty="0" smtClean="0">
              <a:latin typeface="PT Sans Narrow" panose="020B0506020203020204" pitchFamily="34" charset="-52"/>
            </a:endParaRPr>
          </a:p>
          <a:p>
            <a:pPr algn="ctr"/>
            <a:endParaRPr lang="ru-RU" sz="1900" dirty="0">
              <a:latin typeface="PT Sans Narrow" panose="020B0506020203020204" pitchFamily="34" charset="-52"/>
            </a:endParaRPr>
          </a:p>
          <a:p>
            <a:pPr algn="ctr"/>
            <a:endParaRPr lang="ru-RU" sz="1400" dirty="0" smtClean="0">
              <a:latin typeface="PT Sans Narrow" panose="020B0506020203020204" pitchFamily="34" charset="-52"/>
            </a:endParaRPr>
          </a:p>
          <a:p>
            <a:pPr algn="ctr"/>
            <a:endParaRPr lang="ru-RU" sz="1400" dirty="0" smtClean="0">
              <a:latin typeface="PT Sans Narrow" panose="020B0506020203020204" pitchFamily="34" charset="-52"/>
            </a:endParaRPr>
          </a:p>
          <a:p>
            <a:pPr algn="ctr"/>
            <a:endParaRPr lang="ru-RU" sz="1400" dirty="0">
              <a:latin typeface="PT Sans Narrow" panose="020B0506020203020204" pitchFamily="34" charset="-52"/>
            </a:endParaRPr>
          </a:p>
          <a:p>
            <a:pPr algn="ctr"/>
            <a:r>
              <a:rPr lang="ru-RU" sz="1400" dirty="0" smtClean="0">
                <a:latin typeface="PT Sans Narrow" panose="020B0506020203020204" pitchFamily="34" charset="-52"/>
              </a:rPr>
              <a:t>Во </a:t>
            </a:r>
            <a:r>
              <a:rPr lang="ru-RU" sz="1400" dirty="0">
                <a:latin typeface="PT Sans Narrow" panose="020B0506020203020204" pitchFamily="34" charset="-52"/>
              </a:rPr>
              <a:t>время мероприятий выстраиваются добрососедские отношения, формируются традиции, происходит обмен опытом, оперативно решаются многие вопросы, снимается социальная </a:t>
            </a:r>
            <a:r>
              <a:rPr lang="ru-RU" sz="1400" dirty="0" smtClean="0">
                <a:latin typeface="PT Sans Narrow" panose="020B0506020203020204" pitchFamily="34" charset="-52"/>
              </a:rPr>
              <a:t>напряженность.</a:t>
            </a:r>
            <a:endParaRPr lang="ru-RU" sz="1400" dirty="0">
              <a:latin typeface="PT Sans Narrow" panose="020B0506020203020204" pitchFamily="34" charset="-52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6003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008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0281" y="570611"/>
            <a:ext cx="86741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ЦЕЛИ И ЗАДАЧИ ПРАКТИКИ «Дружные соседи – дружный </a:t>
            </a:r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город»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PT Sans Narrow" panose="020B0506020203020204" pitchFamily="34" charset="-52"/>
              </a:rPr>
              <a:t>ЦЕЛЬ: </a:t>
            </a:r>
            <a:r>
              <a:rPr lang="ru-RU" sz="1600" dirty="0" smtClean="0">
                <a:latin typeface="PT Sans Narrow" panose="020B0506020203020204" pitchFamily="34" charset="-52"/>
              </a:rPr>
              <a:t>Обеспечить </a:t>
            </a:r>
            <a:r>
              <a:rPr lang="ru-RU" sz="1600" dirty="0">
                <a:latin typeface="PT Sans Narrow" panose="020B0506020203020204" pitchFamily="34" charset="-52"/>
              </a:rPr>
              <a:t>качественно новый этап в социальном движении, который предполагает высокий уровень инновационного развития территорий, на которых осуществляется муниципальная практика, реализация человеческого потенциала, на наиболее эффективное применение знаний и умений людей для постоянного улучшения социальных технологий и социальных результатов</a:t>
            </a:r>
            <a:r>
              <a:rPr lang="ru-RU" sz="1600" dirty="0" smtClean="0">
                <a:latin typeface="PT Sans Narrow" panose="020B0506020203020204" pitchFamily="34" charset="-52"/>
              </a:rPr>
              <a:t>.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PT Sans Narrow" panose="020B0506020203020204" pitchFamily="34" charset="-52"/>
              </a:rPr>
              <a:t>ЗАДАЧИ</a:t>
            </a:r>
            <a:r>
              <a:rPr lang="ru-RU" sz="2000" b="1" dirty="0" smtClean="0">
                <a:solidFill>
                  <a:srgbClr val="002060"/>
                </a:solidFill>
                <a:latin typeface="PT Sans Narrow" panose="020B0506020203020204" pitchFamily="34" charset="-52"/>
              </a:rPr>
              <a:t>: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1. Развитие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добрососедских отношений среди жителей многоквартирных домов, формирование традиций, обмен опытом среди жителей.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2.Активное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вовлечение жителей в процессы по благоустройству,  проектной деятельности, направленной на развитие территории.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3.Привлечение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жителей города к соблюдению санитарных норм и бережному отношению к своей территории.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4.Выстраивание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совместной работы жителей по улучшению качества проживания на своей территории, привлечение молодого поколения к общественно полезному делу.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5.Стимулирование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активных жителей в их деятельности, поиск новых лидеров </a:t>
            </a:r>
            <a:r>
              <a:rPr lang="ru-RU" sz="1900" dirty="0">
                <a:solidFill>
                  <a:prstClr val="black"/>
                </a:solidFill>
                <a:latin typeface="PT Sans Narrow" panose="020B0506020203020204" pitchFamily="34" charset="-52"/>
              </a:rPr>
              <a:t>территории.</a:t>
            </a:r>
          </a:p>
          <a:p>
            <a:pPr lvl="0"/>
            <a:r>
              <a:rPr lang="ru-RU" sz="19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6.</a:t>
            </a:r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Развитие </a:t>
            </a:r>
            <a:r>
              <a:rPr lang="ru-RU" sz="1600" dirty="0">
                <a:solidFill>
                  <a:prstClr val="black"/>
                </a:solidFill>
                <a:latin typeface="PT Sans Narrow" panose="020B0506020203020204" pitchFamily="34" charset="-52"/>
              </a:rPr>
              <a:t>между территориями округа здоровой конкуренции в направлениях по благоустройству и дворовых мероприятиях</a:t>
            </a:r>
            <a:r>
              <a:rPr lang="ru-RU" sz="1600" dirty="0" smtClean="0">
                <a:solidFill>
                  <a:prstClr val="black"/>
                </a:solidFill>
                <a:latin typeface="PT Sans Narrow" panose="020B0506020203020204" pitchFamily="34" charset="-52"/>
              </a:rPr>
              <a:t>.</a:t>
            </a:r>
          </a:p>
          <a:p>
            <a:pPr lvl="0"/>
            <a:endParaRPr lang="ru-RU" sz="1600" dirty="0">
              <a:solidFill>
                <a:prstClr val="black"/>
              </a:solidFill>
              <a:latin typeface="PT Sans Narrow" panose="020B0506020203020204" pitchFamily="34" charset="-52"/>
            </a:endParaRPr>
          </a:p>
          <a:p>
            <a:pPr lvl="0"/>
            <a:endParaRPr lang="ru-RU" sz="2000" b="1" dirty="0">
              <a:solidFill>
                <a:srgbClr val="002060"/>
              </a:solidFill>
              <a:latin typeface="PT Sans Narrow" panose="020B0506020203020204" pitchFamily="34" charset="-52"/>
            </a:endParaRPr>
          </a:p>
          <a:p>
            <a:endParaRPr lang="ru-RU" sz="1600" dirty="0" smtClean="0">
              <a:latin typeface="PT Sans Narrow" panose="020B0506020203020204" pitchFamily="34" charset="-52"/>
            </a:endParaRPr>
          </a:p>
          <a:p>
            <a:endParaRPr lang="ru-RU" sz="1900" dirty="0" smtClean="0">
              <a:latin typeface="PT Sans Narrow" panose="020B0506020203020204" pitchFamily="34" charset="-52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6003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7" y="4946195"/>
            <a:ext cx="8887482" cy="15352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7884369" y="0"/>
            <a:ext cx="1259632" cy="560037"/>
            <a:chOff x="7668344" y="99341"/>
            <a:chExt cx="1540372" cy="85793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55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950" y="836712"/>
            <a:ext cx="86741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PT Sans Narrow" panose="020B0506020203020204" pitchFamily="34" charset="-52"/>
              </a:rPr>
              <a:t>Конкурсы, в рамках практики:</a:t>
            </a: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КОНКУРС </a:t>
            </a:r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«ЛУЧШИЙ СОВЕТ МКД</a:t>
            </a:r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»</a:t>
            </a:r>
            <a:endParaRPr lang="ru-RU" sz="2400" b="1" dirty="0" smtClean="0">
              <a:solidFill>
                <a:srgbClr val="006600"/>
              </a:solidFill>
              <a:latin typeface="PT Sans Narrow" panose="020B0506020203020204" pitchFamily="34" charset="-52"/>
            </a:endParaRPr>
          </a:p>
          <a:p>
            <a:r>
              <a:rPr lang="ru-RU" sz="1900" b="1" dirty="0" smtClean="0">
                <a:latin typeface="PT Sans Narrow" panose="020B0506020203020204" pitchFamily="34" charset="-52"/>
              </a:rPr>
              <a:t>Задачами конкурса являются</a:t>
            </a:r>
            <a:r>
              <a:rPr lang="ru-RU" sz="1900" dirty="0" smtClean="0">
                <a:latin typeface="PT Sans Narrow" panose="020B0506020203020204" pitchFamily="34" charset="-52"/>
              </a:rPr>
              <a:t>: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1) Поддержание инициативы активных жителей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многоквартирных домов Ангарского городского округа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по принятию совместных решений и усилий для решения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вопросов комфортного проживания в своих домах.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2) Распространение позитивного опыта бережного,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ответственного и инициативного подхода жителей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многоквартирных домов Ангарского городского округа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направленного на сохранение и улучшение благоустройства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придомовых территорий, подъездов и другого общего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имущества многоквартирных домов. </a:t>
            </a:r>
          </a:p>
          <a:p>
            <a:r>
              <a:rPr lang="ru-RU" sz="1900" b="1" dirty="0" smtClean="0">
                <a:latin typeface="PT Sans Narrow" panose="020B0506020203020204" pitchFamily="34" charset="-52"/>
              </a:rPr>
              <a:t>Конкурс проводится по трем номинациям: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1) За лучшее взаимодействие с управляющей компанией;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2) Лучший председатель совета многоквартирного дома;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3) Лучший инициативный двор.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54" y="1700808"/>
            <a:ext cx="3038618" cy="154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20512"/>
          <a:stretch/>
        </p:blipFill>
        <p:spPr bwMode="auto">
          <a:xfrm>
            <a:off x="5761672" y="3489172"/>
            <a:ext cx="3030204" cy="253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13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950" y="836712"/>
            <a:ext cx="86741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КОНКУРС «ДОМ, В КОТОРОМ Я ЖИВУ</a:t>
            </a:r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»</a:t>
            </a:r>
            <a:endParaRPr lang="ru-RU" sz="2400" b="1" dirty="0" smtClean="0">
              <a:solidFill>
                <a:srgbClr val="006600"/>
              </a:solidFill>
              <a:latin typeface="PT Sans Narrow" panose="020B0506020203020204" pitchFamily="34" charset="-52"/>
            </a:endParaRPr>
          </a:p>
          <a:p>
            <a:r>
              <a:rPr lang="ru-RU" sz="1900" b="1" dirty="0" smtClean="0">
                <a:latin typeface="PT Sans Narrow" panose="020B0506020203020204" pitchFamily="34" charset="-52"/>
              </a:rPr>
              <a:t>Задачами конкурса являются: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1) Поддержка инициатив активных жителей АГО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по принятию совместных усилий для решения вопросов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комфортного проживания в своем городе и в своих домах,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по улучшению и сохранению внешнего вида своего двора и дома.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2) Стимулирование инициативы и самостоятельности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населения по благоустройству придомовых территорий, </a:t>
            </a:r>
          </a:p>
          <a:p>
            <a:r>
              <a:rPr lang="ru-RU" sz="1900" dirty="0" smtClean="0">
                <a:latin typeface="PT Sans Narrow" panose="020B0506020203020204" pitchFamily="34" charset="-52"/>
              </a:rPr>
              <a:t>домов, подъездов, иного общего имущества в летнее время года. </a:t>
            </a:r>
          </a:p>
          <a:p>
            <a:r>
              <a:rPr lang="ru-RU" sz="1900" b="1" dirty="0" smtClean="0">
                <a:latin typeface="PT Sans Narrow" panose="020B0506020203020204" pitchFamily="34" charset="-52"/>
              </a:rPr>
              <a:t>Конкурс проводится по 7 номинациям: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1) «Лучшая коллективная работа»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2) «Личный вклад в благоустройство»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3) «Дизайн»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4) «Дебют»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5) «Лучший подъезд»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6) «Лучший балкон, лоджия»</a:t>
            </a:r>
          </a:p>
          <a:p>
            <a:r>
              <a:rPr lang="ru-RU" sz="1900" i="1" dirty="0" smtClean="0">
                <a:latin typeface="PT Sans Narrow" panose="020B0506020203020204" pitchFamily="34" charset="-52"/>
              </a:rPr>
              <a:t>7) «Лучший палисадник частного двора» 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6003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\\172.17.100.200\dfs\общие\ЦПОИ\ФОТООТЧЕТЫ\2016\дом в котором я живу 2016\82873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0" y="1484784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172.17.100.200\dfs\общие\ЦПОИ\ФОТООТЧЕТЫ\2016\дом в котором я живу 2016\DSC051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9" r="1358"/>
          <a:stretch/>
        </p:blipFill>
        <p:spPr bwMode="auto">
          <a:xfrm>
            <a:off x="6129360" y="3463665"/>
            <a:ext cx="2700300" cy="26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2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950" y="737498"/>
            <a:ext cx="4625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АКЦИЯ «ЧИСТЫЙ ДВОРИК»</a:t>
            </a:r>
          </a:p>
          <a:p>
            <a:pPr algn="ctr"/>
            <a:endParaRPr lang="ru-RU" dirty="0" smtClean="0">
              <a:solidFill>
                <a:srgbClr val="006600"/>
              </a:solidFill>
              <a:latin typeface="PT Sans Narrow" panose="020B0506020203020204" pitchFamily="34" charset="-52"/>
            </a:endParaRPr>
          </a:p>
          <a:p>
            <a:r>
              <a:rPr lang="ru-RU" b="1" dirty="0" smtClean="0">
                <a:latin typeface="PT Sans Narrow" panose="020B0506020203020204" pitchFamily="34" charset="-52"/>
              </a:rPr>
              <a:t>Чистый дворик </a:t>
            </a:r>
            <a:r>
              <a:rPr lang="ru-RU" dirty="0" smtClean="0">
                <a:latin typeface="PT Sans Narrow" panose="020B0506020203020204" pitchFamily="34" charset="-52"/>
              </a:rPr>
              <a:t>– акция направлена на санитарную  </a:t>
            </a:r>
          </a:p>
          <a:p>
            <a:r>
              <a:rPr lang="ru-RU" dirty="0" smtClean="0">
                <a:latin typeface="PT Sans Narrow" panose="020B0506020203020204" pitchFamily="34" charset="-52"/>
              </a:rPr>
              <a:t>очистку придомовой и общегородской территории </a:t>
            </a:r>
          </a:p>
          <a:p>
            <a:r>
              <a:rPr lang="ru-RU" dirty="0" smtClean="0">
                <a:latin typeface="PT Sans Narrow" panose="020B0506020203020204" pitchFamily="34" charset="-52"/>
              </a:rPr>
              <a:t>Ангарского городского округа. </a:t>
            </a:r>
          </a:p>
          <a:p>
            <a:r>
              <a:rPr lang="ru-RU" dirty="0" smtClean="0">
                <a:latin typeface="PT Sans Narrow" panose="020B0506020203020204" pitchFamily="34" charset="-52"/>
              </a:rPr>
              <a:t>Привлечение жителей города к соблюдению </a:t>
            </a:r>
          </a:p>
          <a:p>
            <a:r>
              <a:rPr lang="ru-RU" dirty="0" smtClean="0">
                <a:latin typeface="PT Sans Narrow" panose="020B0506020203020204" pitchFamily="34" charset="-52"/>
              </a:rPr>
              <a:t>санитарных норм и бережному отношению к</a:t>
            </a:r>
          </a:p>
          <a:p>
            <a:r>
              <a:rPr lang="ru-RU" dirty="0" smtClean="0">
                <a:latin typeface="PT Sans Narrow" panose="020B0506020203020204" pitchFamily="34" charset="-52"/>
              </a:rPr>
              <a:t>своей территории.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5"/>
          <a:stretch/>
        </p:blipFill>
        <p:spPr bwMode="auto">
          <a:xfrm>
            <a:off x="251520" y="3789040"/>
            <a:ext cx="4377451" cy="2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2713" y="735288"/>
            <a:ext cx="430361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PT Sans Narrow" panose="020B0506020203020204" pitchFamily="34" charset="-52"/>
              </a:rPr>
              <a:t>АКЦИЯ «ЦВЕТНОЙ ДВОРИК»</a:t>
            </a:r>
          </a:p>
          <a:p>
            <a:endParaRPr lang="ru-RU" b="1" dirty="0" smtClean="0">
              <a:latin typeface="PT Sans Narrow" panose="020B0506020203020204" pitchFamily="34" charset="-52"/>
            </a:endParaRPr>
          </a:p>
          <a:p>
            <a:r>
              <a:rPr lang="ru-RU" b="1" dirty="0" smtClean="0">
                <a:latin typeface="PT Sans Narrow" panose="020B0506020203020204" pitchFamily="34" charset="-52"/>
              </a:rPr>
              <a:t>Цветной </a:t>
            </a:r>
            <a:r>
              <a:rPr lang="ru-RU" b="1" dirty="0">
                <a:latin typeface="PT Sans Narrow" panose="020B0506020203020204" pitchFamily="34" charset="-52"/>
              </a:rPr>
              <a:t>дворик </a:t>
            </a:r>
            <a:r>
              <a:rPr lang="ru-RU" dirty="0">
                <a:latin typeface="PT Sans Narrow" panose="020B0506020203020204" pitchFamily="34" charset="-52"/>
              </a:rPr>
              <a:t>- акция направлена на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благоустройство придомовой </a:t>
            </a:r>
            <a:r>
              <a:rPr lang="ru-RU" dirty="0">
                <a:latin typeface="PT Sans Narrow" panose="020B0506020203020204" pitchFamily="34" charset="-52"/>
              </a:rPr>
              <a:t>территории путем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содержания </a:t>
            </a:r>
            <a:r>
              <a:rPr lang="ru-RU" dirty="0">
                <a:latin typeface="PT Sans Narrow" panose="020B0506020203020204" pitchFamily="34" charset="-52"/>
              </a:rPr>
              <a:t>малых </a:t>
            </a:r>
            <a:r>
              <a:rPr lang="ru-RU" dirty="0" smtClean="0">
                <a:latin typeface="PT Sans Narrow" panose="020B0506020203020204" pitchFamily="34" charset="-52"/>
              </a:rPr>
              <a:t>архитектурных </a:t>
            </a:r>
            <a:r>
              <a:rPr lang="ru-RU" dirty="0">
                <a:latin typeface="PT Sans Narrow" panose="020B0506020203020204" pitchFamily="34" charset="-52"/>
              </a:rPr>
              <a:t>форм в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надлежащем </a:t>
            </a:r>
            <a:r>
              <a:rPr lang="ru-RU" dirty="0">
                <a:latin typeface="PT Sans Narrow" panose="020B0506020203020204" pitchFamily="34" charset="-52"/>
              </a:rPr>
              <a:t>виде силами жителей.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Выстраивается </a:t>
            </a:r>
            <a:r>
              <a:rPr lang="ru-RU" dirty="0">
                <a:latin typeface="PT Sans Narrow" panose="020B0506020203020204" pitchFamily="34" charset="-52"/>
              </a:rPr>
              <a:t>совместная работа жителей по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улучшению благоустройства </a:t>
            </a:r>
            <a:r>
              <a:rPr lang="ru-RU" dirty="0">
                <a:latin typeface="PT Sans Narrow" panose="020B0506020203020204" pitchFamily="34" charset="-52"/>
              </a:rPr>
              <a:t>своей территории,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привлечение молодого поколения </a:t>
            </a:r>
            <a:r>
              <a:rPr lang="ru-RU" dirty="0">
                <a:latin typeface="PT Sans Narrow" panose="020B0506020203020204" pitchFamily="34" charset="-52"/>
              </a:rPr>
              <a:t>к общественно </a:t>
            </a:r>
            <a:endParaRPr lang="ru-RU" dirty="0" smtClean="0">
              <a:latin typeface="PT Sans Narrow" panose="020B0506020203020204" pitchFamily="34" charset="-52"/>
            </a:endParaRPr>
          </a:p>
          <a:p>
            <a:r>
              <a:rPr lang="ru-RU" dirty="0" smtClean="0">
                <a:latin typeface="PT Sans Narrow" panose="020B0506020203020204" pitchFamily="34" charset="-52"/>
              </a:rPr>
              <a:t>полезному </a:t>
            </a:r>
            <a:r>
              <a:rPr lang="ru-RU" dirty="0">
                <a:latin typeface="PT Sans Narrow" panose="020B0506020203020204" pitchFamily="34" charset="-52"/>
              </a:rPr>
              <a:t>делу.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68" y="3789040"/>
            <a:ext cx="2781594" cy="242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\\172.17.100.200\dfs\общие\ЦПОИ\ФОТООТЧЕТЫ\2018\Цветной дворик 2018\Пшеничникова\цветной дворик\177 квл - 9 дом\WP_20180626_19_41_26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84" y="3789040"/>
            <a:ext cx="1359766" cy="241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73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950" y="836712"/>
            <a:ext cx="8674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ДВОРОВЫЕ МЕРОПРИЯТИЯ</a:t>
            </a:r>
          </a:p>
          <a:p>
            <a:pPr algn="ctr"/>
            <a:endParaRPr lang="ru-RU" sz="2400" b="1" dirty="0" smtClean="0">
              <a:solidFill>
                <a:srgbClr val="006600"/>
              </a:solidFill>
              <a:latin typeface="PT Sans Narrow" panose="020B0506020203020204" pitchFamily="34" charset="-52"/>
            </a:endParaRPr>
          </a:p>
          <a:p>
            <a:r>
              <a:rPr lang="ru-RU" sz="1900" b="1" dirty="0">
                <a:latin typeface="PT Sans Narrow" panose="020B0506020203020204" pitchFamily="34" charset="-52"/>
              </a:rPr>
              <a:t>Дворовые мероприятия </a:t>
            </a:r>
            <a:r>
              <a:rPr lang="ru-RU" sz="1900" dirty="0">
                <a:latin typeface="PT Sans Narrow" panose="020B0506020203020204" pitchFamily="34" charset="-52"/>
              </a:rPr>
              <a:t>позволяют стимулировать </a:t>
            </a:r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жителей </a:t>
            </a:r>
            <a:r>
              <a:rPr lang="ru-RU" sz="1900" dirty="0">
                <a:latin typeface="PT Sans Narrow" panose="020B0506020203020204" pitchFamily="34" charset="-52"/>
              </a:rPr>
              <a:t>в благоустройстве территории, проводятся </a:t>
            </a:r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на </a:t>
            </a:r>
            <a:r>
              <a:rPr lang="ru-RU" sz="1900" dirty="0">
                <a:latin typeface="PT Sans Narrow" panose="020B0506020203020204" pitchFamily="34" charset="-52"/>
              </a:rPr>
              <a:t>территориях победителей конкурсов, во время </a:t>
            </a:r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мероприятий </a:t>
            </a:r>
            <a:r>
              <a:rPr lang="ru-RU" sz="1900" dirty="0">
                <a:latin typeface="PT Sans Narrow" panose="020B0506020203020204" pitchFamily="34" charset="-52"/>
              </a:rPr>
              <a:t>выстраиваются добрососедские </a:t>
            </a:r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отношения</a:t>
            </a:r>
            <a:r>
              <a:rPr lang="ru-RU" sz="1900" dirty="0">
                <a:latin typeface="PT Sans Narrow" panose="020B0506020203020204" pitchFamily="34" charset="-52"/>
              </a:rPr>
              <a:t>, </a:t>
            </a:r>
            <a:r>
              <a:rPr lang="ru-RU" sz="1900" dirty="0" smtClean="0">
                <a:latin typeface="PT Sans Narrow" panose="020B0506020203020204" pitchFamily="34" charset="-52"/>
              </a:rPr>
              <a:t>формируются </a:t>
            </a:r>
            <a:r>
              <a:rPr lang="ru-RU" sz="1900" dirty="0">
                <a:latin typeface="PT Sans Narrow" panose="020B0506020203020204" pitchFamily="34" charset="-52"/>
              </a:rPr>
              <a:t>традиции, происходит </a:t>
            </a:r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обмен </a:t>
            </a:r>
            <a:r>
              <a:rPr lang="ru-RU" sz="1900" dirty="0" smtClean="0">
                <a:latin typeface="PT Sans Narrow" panose="020B0506020203020204" pitchFamily="34" charset="-52"/>
              </a:rPr>
              <a:t>опытом.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19602" r="4983" b="12617"/>
          <a:stretch/>
        </p:blipFill>
        <p:spPr bwMode="auto">
          <a:xfrm>
            <a:off x="234950" y="3717032"/>
            <a:ext cx="4383600" cy="244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\\172.17.100.200\dfs\общие\ЦПОИ\ФОТООТЧЕТЫ\2017\день защиты детей 2017\120 кв. 21, 22 д\120 кв. д.21\DSC085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4"/>
          <a:stretch/>
        </p:blipFill>
        <p:spPr bwMode="auto">
          <a:xfrm>
            <a:off x="4788024" y="3717031"/>
            <a:ext cx="4104456" cy="24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72.17.100.200\dfs\общие\ЦПОИ\ФОТООТЧЕТЫ\2017\день защиты детей 2017\10 мкр\10 мкр. д.37,38\DSC087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/>
          <a:stretch/>
        </p:blipFill>
        <p:spPr bwMode="auto">
          <a:xfrm>
            <a:off x="5364088" y="1623573"/>
            <a:ext cx="3344653" cy="19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24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836" y="663670"/>
            <a:ext cx="8674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Результаты реализации практики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655077" y="1127602"/>
            <a:ext cx="81773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Увеличение количества жителей, принимающих участие в мероприятиях </a:t>
            </a:r>
            <a:r>
              <a:rPr lang="ru-RU" dirty="0"/>
              <a:t>в 3 </a:t>
            </a:r>
            <a:r>
              <a:rPr lang="ru-RU" dirty="0" smtClean="0"/>
              <a:t>раза (79781 чел.);</a:t>
            </a:r>
          </a:p>
          <a:p>
            <a:pPr marL="342900" indent="-342900">
              <a:buAutoNum type="arabicPeriod"/>
            </a:pPr>
            <a:r>
              <a:rPr lang="ru-RU" dirty="0" smtClean="0"/>
              <a:t>Благоустройство </a:t>
            </a:r>
            <a:r>
              <a:rPr lang="ru-RU" dirty="0"/>
              <a:t>48 дворовых </a:t>
            </a:r>
            <a:r>
              <a:rPr lang="ru-RU" dirty="0" smtClean="0"/>
              <a:t>территорий (общая </a:t>
            </a:r>
            <a:r>
              <a:rPr lang="ru-RU" dirty="0"/>
              <a:t>площадь </a:t>
            </a:r>
            <a:r>
              <a:rPr lang="ru-RU" dirty="0" smtClean="0"/>
              <a:t>411 </a:t>
            </a:r>
            <a:r>
              <a:rPr lang="ru-RU" dirty="0"/>
              <a:t>871 кв. м</a:t>
            </a:r>
            <a:r>
              <a:rPr lang="ru-RU" dirty="0" smtClean="0"/>
              <a:t>.);</a:t>
            </a:r>
          </a:p>
          <a:p>
            <a:pPr marL="342900" indent="-342900">
              <a:buAutoNum type="arabicPeriod"/>
            </a:pPr>
            <a:r>
              <a:rPr lang="ru-RU" dirty="0" smtClean="0"/>
              <a:t>Установлено </a:t>
            </a:r>
            <a:r>
              <a:rPr lang="ru-RU" dirty="0"/>
              <a:t>20 спортивных и 28 детских – игровых </a:t>
            </a:r>
            <a:r>
              <a:rPr lang="ru-RU" dirty="0" smtClean="0"/>
              <a:t>площадок;</a:t>
            </a:r>
          </a:p>
          <a:p>
            <a:pPr marL="342900" indent="-342900">
              <a:buAutoNum type="arabicPeriod"/>
            </a:pPr>
            <a:r>
              <a:rPr lang="ru-RU" dirty="0" smtClean="0"/>
              <a:t>Увеличение </a:t>
            </a:r>
            <a:r>
              <a:rPr lang="ru-RU" dirty="0"/>
              <a:t>занимающихся физкультурой и спортом </a:t>
            </a:r>
            <a:r>
              <a:rPr lang="ru-RU" dirty="0" smtClean="0"/>
              <a:t>до </a:t>
            </a:r>
            <a:r>
              <a:rPr lang="ru-RU" dirty="0"/>
              <a:t>29 % жителей. В возрасте от 3 до 18 лет – </a:t>
            </a:r>
            <a:r>
              <a:rPr lang="ru-RU" dirty="0" smtClean="0"/>
              <a:t>до 56 %.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Высажено </a:t>
            </a:r>
            <a:r>
              <a:rPr lang="ru-RU" dirty="0"/>
              <a:t>более </a:t>
            </a:r>
            <a:r>
              <a:rPr lang="ru-RU" dirty="0" smtClean="0"/>
              <a:t>2000 деревьев </a:t>
            </a:r>
            <a:r>
              <a:rPr lang="ru-RU" dirty="0"/>
              <a:t>и </a:t>
            </a:r>
            <a:r>
              <a:rPr lang="ru-RU" dirty="0" smtClean="0"/>
              <a:t>кустарников.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Создание территориальных </a:t>
            </a:r>
            <a:r>
              <a:rPr lang="ru-RU" dirty="0"/>
              <a:t>общественных </a:t>
            </a:r>
            <a:r>
              <a:rPr lang="ru-RU" dirty="0" smtClean="0"/>
              <a:t>самоуправлений (8 </a:t>
            </a:r>
            <a:r>
              <a:rPr lang="ru-RU" dirty="0" err="1" smtClean="0"/>
              <a:t>ТОСов</a:t>
            </a:r>
            <a:r>
              <a:rPr lang="ru-RU" dirty="0" smtClean="0"/>
              <a:t>), </a:t>
            </a:r>
            <a:r>
              <a:rPr lang="ru-RU" dirty="0"/>
              <a:t>объединяющих около 9 тыс. человек (4% населения АГО</a:t>
            </a:r>
            <a:r>
              <a:rPr lang="ru-RU" dirty="0" smtClean="0"/>
              <a:t>).</a:t>
            </a:r>
          </a:p>
          <a:p>
            <a:pPr marL="342900" indent="-342900">
              <a:buAutoNum type="arabicPeriod"/>
            </a:pPr>
            <a:r>
              <a:rPr lang="ru-RU" dirty="0"/>
              <a:t>Реализовано 320 проектов по благоустройству территорий и мест </a:t>
            </a:r>
            <a:r>
              <a:rPr lang="ru-RU" dirty="0" smtClean="0"/>
              <a:t>отдыха.</a:t>
            </a: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7" y="3925085"/>
            <a:ext cx="4008962" cy="2345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47125"/>
            <a:ext cx="3384376" cy="22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User\Desktop\Резервная_копия_Angarsk_logo+pattern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309320"/>
            <a:ext cx="86741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661" y="1126192"/>
            <a:ext cx="8674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PT Sans Narrow" panose="020B0506020203020204" pitchFamily="34" charset="-52"/>
              </a:rPr>
              <a:t>ПЕРСПЕКТИВЫ РАЗВИТИЯ ПРАКТИКИ</a:t>
            </a:r>
          </a:p>
          <a:p>
            <a:endParaRPr lang="ru-RU" sz="1900" dirty="0" smtClean="0">
              <a:latin typeface="PT Sans Narrow" panose="020B0506020203020204" pitchFamily="34" charset="-52"/>
            </a:endParaRPr>
          </a:p>
          <a:p>
            <a:r>
              <a:rPr lang="ru-RU" sz="1900" dirty="0" smtClean="0">
                <a:latin typeface="PT Sans Narrow" panose="020B0506020203020204" pitchFamily="34" charset="-52"/>
              </a:rPr>
              <a:t>       Вовлечение большего количества жителей </a:t>
            </a:r>
            <a:r>
              <a:rPr lang="ru-RU" sz="1900" dirty="0">
                <a:latin typeface="PT Sans Narrow" panose="020B0506020203020204" pitchFamily="34" charset="-52"/>
              </a:rPr>
              <a:t>в процессы </a:t>
            </a:r>
            <a:r>
              <a:rPr lang="ru-RU" sz="1900" dirty="0" smtClean="0">
                <a:latin typeface="PT Sans Narrow" panose="020B0506020203020204" pitchFamily="34" charset="-52"/>
              </a:rPr>
              <a:t>благоустройства </a:t>
            </a:r>
            <a:r>
              <a:rPr lang="ru-RU" sz="1900" dirty="0">
                <a:latin typeface="PT Sans Narrow" panose="020B0506020203020204" pitchFamily="34" charset="-52"/>
              </a:rPr>
              <a:t>территории проживания,  </a:t>
            </a:r>
            <a:r>
              <a:rPr lang="ru-RU" sz="1900" dirty="0" smtClean="0">
                <a:latin typeface="PT Sans Narrow" panose="020B0506020203020204" pitchFamily="34" charset="-52"/>
              </a:rPr>
              <a:t>проведение </a:t>
            </a:r>
            <a:r>
              <a:rPr lang="ru-RU" sz="1900" dirty="0">
                <a:latin typeface="PT Sans Narrow" panose="020B0506020203020204" pitchFamily="34" charset="-52"/>
              </a:rPr>
              <a:t>культурно-массовых </a:t>
            </a:r>
            <a:r>
              <a:rPr lang="ru-RU" sz="1900" dirty="0" smtClean="0">
                <a:latin typeface="PT Sans Narrow" panose="020B0506020203020204" pitchFamily="34" charset="-52"/>
              </a:rPr>
              <a:t>мероприятий, </a:t>
            </a:r>
            <a:r>
              <a:rPr lang="ru-RU" sz="1900" dirty="0">
                <a:latin typeface="PT Sans Narrow" panose="020B0506020203020204" pitchFamily="34" charset="-52"/>
              </a:rPr>
              <a:t>преобразование </a:t>
            </a:r>
            <a:r>
              <a:rPr lang="ru-RU" sz="1900" dirty="0" smtClean="0">
                <a:latin typeface="PT Sans Narrow" panose="020B0506020203020204" pitchFamily="34" charset="-52"/>
              </a:rPr>
              <a:t>в Территориальные общественные самоуправления </a:t>
            </a:r>
            <a:r>
              <a:rPr lang="ru-RU" sz="1900" dirty="0">
                <a:latin typeface="PT Sans Narrow" panose="020B0506020203020204" pitchFamily="34" charset="-52"/>
              </a:rPr>
              <a:t>(</a:t>
            </a:r>
            <a:r>
              <a:rPr lang="ru-RU" sz="1900" dirty="0" err="1" smtClean="0">
                <a:latin typeface="PT Sans Narrow" panose="020B0506020203020204" pitchFamily="34" charset="-52"/>
              </a:rPr>
              <a:t>ТОСы</a:t>
            </a:r>
            <a:r>
              <a:rPr lang="ru-RU" sz="1900" dirty="0" smtClean="0">
                <a:latin typeface="PT Sans Narrow" panose="020B0506020203020204" pitchFamily="34" charset="-52"/>
              </a:rPr>
              <a:t> ).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6" y="598587"/>
            <a:ext cx="87979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\\172.17.100.200\dfs\общие\ЦПОИ\ФОТООТЧЕТЫ\ресурсный центр\Семинары февраль 2018\20 февраля 2018г.Школа грантов\на главную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/>
          <a:stretch/>
        </p:blipFill>
        <p:spPr bwMode="auto">
          <a:xfrm>
            <a:off x="4139952" y="3046888"/>
            <a:ext cx="4690898" cy="276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72.17.100.200\dfs\общие\ЦПОИ\ФОТООТЧЕТЫ\ресурсный\школа ЖКХ в ресурсном\DSC00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046888"/>
            <a:ext cx="3760986" cy="27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851799" y="-1"/>
            <a:ext cx="1151109" cy="560037"/>
            <a:chOff x="7668344" y="99341"/>
            <a:chExt cx="1540372" cy="85793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668344" y="99341"/>
              <a:ext cx="1540372" cy="85793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710" y="205348"/>
              <a:ext cx="1331640" cy="645919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49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750</Words>
  <Application>Microsoft Office PowerPoint</Application>
  <PresentationFormat>Экран (4:3)</PresentationFormat>
  <Paragraphs>120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PT Sans Narrow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Никитина Алена Геннадьевна</dc:creator>
  <cp:lastModifiedBy>Наумова Светлана Васильевна</cp:lastModifiedBy>
  <cp:revision>47</cp:revision>
  <dcterms:created xsi:type="dcterms:W3CDTF">2018-06-28T08:14:27Z</dcterms:created>
  <dcterms:modified xsi:type="dcterms:W3CDTF">2019-06-26T08:46:16Z</dcterms:modified>
</cp:coreProperties>
</file>